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0" r:id="rId1"/>
  </p:sldMasterIdLst>
  <p:notesMasterIdLst>
    <p:notesMasterId r:id="rId16"/>
  </p:notesMasterIdLst>
  <p:sldIdLst>
    <p:sldId id="267" r:id="rId2"/>
    <p:sldId id="256" r:id="rId3"/>
    <p:sldId id="257" r:id="rId4"/>
    <p:sldId id="268" r:id="rId5"/>
    <p:sldId id="258" r:id="rId6"/>
    <p:sldId id="259" r:id="rId7"/>
    <p:sldId id="260" r:id="rId8"/>
    <p:sldId id="261" r:id="rId9"/>
    <p:sldId id="262" r:id="rId10"/>
    <p:sldId id="263" r:id="rId11"/>
    <p:sldId id="264" r:id="rId12"/>
    <p:sldId id="265" r:id="rId13"/>
    <p:sldId id="266" r:id="rId14"/>
    <p:sldId id="269"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725"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r-Latn-R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90BDC-6605-45D2-8CF2-F4C1A231B9ED}" type="datetimeFigureOut">
              <a:rPr lang="sr-Latn-RS" smtClean="0"/>
              <a:t>19.2.2024.</a:t>
            </a:fld>
            <a:endParaRPr lang="sr-Latn-R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r-Latn-R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R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r-Latn-R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CC0500-01BF-40F2-9B84-379824D6C0B0}" type="slidenum">
              <a:rPr lang="sr-Latn-RS" smtClean="0"/>
              <a:t>‹#›</a:t>
            </a:fld>
            <a:endParaRPr lang="sr-Latn-RS"/>
          </a:p>
        </p:txBody>
      </p:sp>
    </p:spTree>
    <p:extLst>
      <p:ext uri="{BB962C8B-B14F-4D97-AF65-F5344CB8AC3E}">
        <p14:creationId xmlns:p14="http://schemas.microsoft.com/office/powerpoint/2010/main" val="37700107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r-Latn-RS" dirty="0"/>
          </a:p>
        </p:txBody>
      </p:sp>
      <p:sp>
        <p:nvSpPr>
          <p:cNvPr id="4" name="Slide Number Placeholder 3"/>
          <p:cNvSpPr>
            <a:spLocks noGrp="1"/>
          </p:cNvSpPr>
          <p:nvPr>
            <p:ph type="sldNum" sz="quarter" idx="5"/>
          </p:nvPr>
        </p:nvSpPr>
        <p:spPr/>
        <p:txBody>
          <a:bodyPr/>
          <a:lstStyle/>
          <a:p>
            <a:fld id="{9ECC0500-01BF-40F2-9B84-379824D6C0B0}" type="slidenum">
              <a:rPr lang="sr-Latn-RS" smtClean="0"/>
              <a:t>8</a:t>
            </a:fld>
            <a:endParaRPr lang="sr-Latn-RS" dirty="0"/>
          </a:p>
        </p:txBody>
      </p:sp>
    </p:spTree>
    <p:extLst>
      <p:ext uri="{BB962C8B-B14F-4D97-AF65-F5344CB8AC3E}">
        <p14:creationId xmlns:p14="http://schemas.microsoft.com/office/powerpoint/2010/main" val="35661736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51012" y="609601"/>
            <a:ext cx="8676222" cy="3200400"/>
          </a:xfrm>
        </p:spPr>
        <p:txBody>
          <a:bodyPr anchor="b">
            <a:normAutofit/>
          </a:bodyPr>
          <a:lstStyle>
            <a:lvl1pPr algn="ctr">
              <a:defRPr sz="4800">
                <a:effectLst>
                  <a:glow rad="38100">
                    <a:schemeClr val="bg1">
                      <a:lumMod val="65000"/>
                      <a:lumOff val="35000"/>
                      <a:alpha val="50000"/>
                    </a:schemeClr>
                  </a:glow>
                  <a:outerShdw blurRad="28575" dist="31750" dir="13200000" algn="tl" rotWithShape="0">
                    <a:srgbClr val="000000">
                      <a:alpha val="25000"/>
                    </a:srgbClr>
                  </a:outerShdw>
                </a:effectLst>
              </a:defRPr>
            </a:lvl1pPr>
          </a:lstStyle>
          <a:p>
            <a:r>
              <a:rPr lang="en-US"/>
              <a:t>Click to edit Master title style</a:t>
            </a:r>
            <a:endParaRPr lang="en-US" dirty="0"/>
          </a:p>
        </p:txBody>
      </p:sp>
      <p:sp>
        <p:nvSpPr>
          <p:cNvPr id="3" name="Subtitle 2"/>
          <p:cNvSpPr>
            <a:spLocks noGrp="1"/>
          </p:cNvSpPr>
          <p:nvPr>
            <p:ph type="subTitle" idx="1"/>
          </p:nvPr>
        </p:nvSpPr>
        <p:spPr>
          <a:xfrm>
            <a:off x="1751012" y="3886200"/>
            <a:ext cx="8676222" cy="1905000"/>
          </a:xfrm>
        </p:spPr>
        <p:txBody>
          <a:bodyPr anchor="t">
            <a:normAutofit/>
          </a:bodyPr>
          <a:lstStyle>
            <a:lvl1pPr marL="0" indent="0" algn="ctr">
              <a:buNone/>
              <a:defRPr sz="2100">
                <a:gradFill flip="none" rotWithShape="1">
                  <a:gsLst>
                    <a:gs pos="0">
                      <a:schemeClr val="tx1"/>
                    </a:gs>
                    <a:gs pos="100000">
                      <a:schemeClr val="tx1">
                        <a:lumMod val="75000"/>
                      </a:schemeClr>
                    </a:gs>
                  </a:gsLst>
                  <a:lin ang="5400000" scaled="0"/>
                  <a:tileRect/>
                </a:gra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DC7407D-3103-48EC-AEFF-61AC35A0A513}" type="datetimeFigureOut">
              <a:rPr lang="sr-Latn-RS" smtClean="0"/>
              <a:t>19.2.2024.</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1F3D77AA-42AC-4132-AA2D-050CD98248B7}" type="slidenum">
              <a:rPr lang="sr-Latn-RS" smtClean="0"/>
              <a:t>‹#›</a:t>
            </a:fld>
            <a:endParaRPr lang="sr-Latn-RS"/>
          </a:p>
        </p:txBody>
      </p:sp>
    </p:spTree>
    <p:extLst>
      <p:ext uri="{BB962C8B-B14F-4D97-AF65-F5344CB8AC3E}">
        <p14:creationId xmlns:p14="http://schemas.microsoft.com/office/powerpoint/2010/main" val="22685865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4732865"/>
            <a:ext cx="99060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9796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41413" y="5299603"/>
            <a:ext cx="9906000" cy="493712"/>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DC7407D-3103-48EC-AEFF-61AC35A0A513}" type="datetimeFigureOut">
              <a:rPr lang="sr-Latn-RS" smtClean="0"/>
              <a:t>19.2.2024.</a:t>
            </a:fld>
            <a:endParaRPr lang="sr-Latn-RS"/>
          </a:p>
        </p:txBody>
      </p:sp>
      <p:sp>
        <p:nvSpPr>
          <p:cNvPr id="6" name="Footer Placeholder 5"/>
          <p:cNvSpPr>
            <a:spLocks noGrp="1"/>
          </p:cNvSpPr>
          <p:nvPr>
            <p:ph type="ftr" sz="quarter" idx="11"/>
          </p:nvPr>
        </p:nvSpPr>
        <p:spPr/>
        <p:txBody>
          <a:bodyPr/>
          <a:lstStyle/>
          <a:p>
            <a:endParaRPr lang="sr-Latn-RS"/>
          </a:p>
        </p:txBody>
      </p:sp>
      <p:sp>
        <p:nvSpPr>
          <p:cNvPr id="7" name="Slide Number Placeholder 6"/>
          <p:cNvSpPr>
            <a:spLocks noGrp="1"/>
          </p:cNvSpPr>
          <p:nvPr>
            <p:ph type="sldNum" sz="quarter" idx="12"/>
          </p:nvPr>
        </p:nvSpPr>
        <p:spPr/>
        <p:txBody>
          <a:bodyPr/>
          <a:lstStyle/>
          <a:p>
            <a:fld id="{1F3D77AA-42AC-4132-AA2D-050CD98248B7}" type="slidenum">
              <a:rPr lang="sr-Latn-RS" smtClean="0"/>
              <a:t>‹#›</a:t>
            </a:fld>
            <a:endParaRPr lang="sr-Latn-RS"/>
          </a:p>
        </p:txBody>
      </p:sp>
    </p:spTree>
    <p:extLst>
      <p:ext uri="{BB962C8B-B14F-4D97-AF65-F5344CB8AC3E}">
        <p14:creationId xmlns:p14="http://schemas.microsoft.com/office/powerpoint/2010/main" val="20481577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1"/>
            <a:ext cx="9905999" cy="3124199"/>
          </a:xfrm>
        </p:spPr>
        <p:txBody>
          <a:bodyPr anchor="ctr">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1141411" y="4343400"/>
            <a:ext cx="9906000" cy="1447800"/>
          </a:xfrm>
        </p:spPr>
        <p:txBody>
          <a:bodyPr anchor="ctr">
            <a:normAutofit/>
          </a:bodyPr>
          <a:lstStyle>
            <a:lvl1pPr marL="0" indent="0" algn="l">
              <a:buNone/>
              <a:defRPr sz="20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DC7407D-3103-48EC-AEFF-61AC35A0A513}" type="datetimeFigureOut">
              <a:rPr lang="sr-Latn-RS" smtClean="0"/>
              <a:t>19.2.2024.</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1F3D77AA-42AC-4132-AA2D-050CD98248B7}" type="slidenum">
              <a:rPr lang="sr-Latn-RS" smtClean="0"/>
              <a:t>‹#›</a:t>
            </a:fld>
            <a:endParaRPr lang="sr-Latn-RS"/>
          </a:p>
        </p:txBody>
      </p:sp>
    </p:spTree>
    <p:extLst>
      <p:ext uri="{BB962C8B-B14F-4D97-AF65-F5344CB8AC3E}">
        <p14:creationId xmlns:p14="http://schemas.microsoft.com/office/powerpoint/2010/main" val="13362625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accent1"/>
                </a:solidFill>
              </a:rPr>
              <a:t>”</a:t>
            </a:r>
          </a:p>
        </p:txBody>
      </p:sp>
      <p:sp>
        <p:nvSpPr>
          <p:cNvPr id="2" name="Title 1"/>
          <p:cNvSpPr>
            <a:spLocks noGrp="1"/>
          </p:cNvSpPr>
          <p:nvPr>
            <p:ph type="title"/>
          </p:nvPr>
        </p:nvSpPr>
        <p:spPr>
          <a:xfrm>
            <a:off x="1446213" y="609601"/>
            <a:ext cx="9296398" cy="2743199"/>
          </a:xfrm>
        </p:spPr>
        <p:txBody>
          <a:bodyPr anchor="ctr">
            <a:normAutofit/>
          </a:bodyPr>
          <a:lstStyle>
            <a:lvl1pPr algn="l">
              <a:defRPr sz="32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141411" y="4343400"/>
            <a:ext cx="9906000" cy="1447800"/>
          </a:xfrm>
        </p:spPr>
        <p:txBody>
          <a:bodyPr vert="horz" lIns="91440" tIns="45720" rIns="91440" bIns="45720" rtlCol="0" anchor="ctr">
            <a:normAutofit/>
          </a:bodyPr>
          <a:lstStyle>
            <a:lvl1pPr>
              <a:buNone/>
              <a:defRPr lang="en-US" sz="2000">
                <a:gradFill flip="none" rotWithShape="1">
                  <a:gsLst>
                    <a:gs pos="0">
                      <a:schemeClr val="tx1"/>
                    </a:gs>
                    <a:gs pos="100000">
                      <a:schemeClr val="tx1">
                        <a:lumMod val="75000"/>
                      </a:schemeClr>
                    </a:gs>
                  </a:gsLst>
                  <a:lin ang="5400000" scaled="0"/>
                  <a:tileRect/>
                </a:gradFill>
              </a:defRPr>
            </a:lvl1pPr>
          </a:lstStyle>
          <a:p>
            <a:pPr marL="0" lvl="0" indent="0">
              <a:buNone/>
            </a:pPr>
            <a:r>
              <a:rPr lang="en-US"/>
              <a:t>Click to edit Master text styles</a:t>
            </a:r>
          </a:p>
        </p:txBody>
      </p:sp>
      <p:sp>
        <p:nvSpPr>
          <p:cNvPr id="4" name="Date Placeholder 3"/>
          <p:cNvSpPr>
            <a:spLocks noGrp="1"/>
          </p:cNvSpPr>
          <p:nvPr>
            <p:ph type="dt" sz="half" idx="10"/>
          </p:nvPr>
        </p:nvSpPr>
        <p:spPr/>
        <p:txBody>
          <a:bodyPr/>
          <a:lstStyle/>
          <a:p>
            <a:fld id="{7DC7407D-3103-48EC-AEFF-61AC35A0A513}" type="datetimeFigureOut">
              <a:rPr lang="sr-Latn-RS" smtClean="0"/>
              <a:t>19.2.2024.</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1F3D77AA-42AC-4132-AA2D-050CD98248B7}" type="slidenum">
              <a:rPr lang="sr-Latn-RS" smtClean="0"/>
              <a:t>‹#›</a:t>
            </a:fld>
            <a:endParaRPr lang="sr-Latn-RS"/>
          </a:p>
        </p:txBody>
      </p:sp>
    </p:spTree>
    <p:extLst>
      <p:ext uri="{BB962C8B-B14F-4D97-AF65-F5344CB8AC3E}">
        <p14:creationId xmlns:p14="http://schemas.microsoft.com/office/powerpoint/2010/main" val="37538469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2" y="3308581"/>
            <a:ext cx="9906000" cy="1468800"/>
          </a:xfrm>
        </p:spPr>
        <p:txBody>
          <a:bodyPr anchor="b">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1141410" y="4777381"/>
            <a:ext cx="9906001" cy="860400"/>
          </a:xfrm>
        </p:spPr>
        <p:txBody>
          <a:bodyPr vert="horz" lIns="91440" tIns="45720" rIns="91440" bIns="45720" rtlCol="0" anchor="t">
            <a:normAutofit/>
          </a:bodyPr>
          <a:lstStyle>
            <a:lvl1pPr>
              <a:defRPr lang="en-US" sz="2000">
                <a:gradFill flip="none" rotWithShape="1">
                  <a:gsLst>
                    <a:gs pos="0">
                      <a:schemeClr val="tx1"/>
                    </a:gs>
                    <a:gs pos="100000">
                      <a:schemeClr val="tx1">
                        <a:lumMod val="75000"/>
                      </a:schemeClr>
                    </a:gs>
                  </a:gsLst>
                  <a:lin ang="5400000" scaled="0"/>
                  <a:tileRect/>
                </a:gradFill>
              </a:defRPr>
            </a:lvl1pPr>
          </a:lstStyle>
          <a:p>
            <a:pPr marL="0" lvl="0" indent="0">
              <a:buNone/>
            </a:pPr>
            <a:r>
              <a:rPr lang="en-US"/>
              <a:t>Click to edit Master text styles</a:t>
            </a:r>
          </a:p>
        </p:txBody>
      </p:sp>
      <p:sp>
        <p:nvSpPr>
          <p:cNvPr id="4" name="Date Placeholder 3"/>
          <p:cNvSpPr>
            <a:spLocks noGrp="1"/>
          </p:cNvSpPr>
          <p:nvPr>
            <p:ph type="dt" sz="half" idx="10"/>
          </p:nvPr>
        </p:nvSpPr>
        <p:spPr/>
        <p:txBody>
          <a:bodyPr/>
          <a:lstStyle/>
          <a:p>
            <a:fld id="{7DC7407D-3103-48EC-AEFF-61AC35A0A513}" type="datetimeFigureOut">
              <a:rPr lang="sr-Latn-RS" smtClean="0"/>
              <a:t>19.2.2024.</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1F3D77AA-42AC-4132-AA2D-050CD98248B7}" type="slidenum">
              <a:rPr lang="sr-Latn-RS" smtClean="0"/>
              <a:t>‹#›</a:t>
            </a:fld>
            <a:endParaRPr lang="sr-Latn-RS"/>
          </a:p>
        </p:txBody>
      </p:sp>
    </p:spTree>
    <p:extLst>
      <p:ext uri="{BB962C8B-B14F-4D97-AF65-F5344CB8AC3E}">
        <p14:creationId xmlns:p14="http://schemas.microsoft.com/office/powerpoint/2010/main" val="22219269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accent1"/>
                </a:solidFill>
              </a:rPr>
              <a:t>”</a:t>
            </a:r>
          </a:p>
        </p:txBody>
      </p:sp>
      <p:sp>
        <p:nvSpPr>
          <p:cNvPr id="2" name="Title 1"/>
          <p:cNvSpPr>
            <a:spLocks noGrp="1"/>
          </p:cNvSpPr>
          <p:nvPr>
            <p:ph type="title"/>
          </p:nvPr>
        </p:nvSpPr>
        <p:spPr>
          <a:xfrm>
            <a:off x="1446213" y="609601"/>
            <a:ext cx="9296398" cy="2743199"/>
          </a:xfrm>
        </p:spPr>
        <p:txBody>
          <a:bodyPr anchor="ctr">
            <a:normAutofit/>
          </a:bodyPr>
          <a:lstStyle>
            <a:lvl1pPr algn="l">
              <a:defRPr sz="3200" b="0" cap="all">
                <a:gradFill flip="none" rotWithShape="1">
                  <a:gsLst>
                    <a:gs pos="0">
                      <a:schemeClr val="tx1"/>
                    </a:gs>
                    <a:gs pos="100000">
                      <a:schemeClr val="tx1">
                        <a:lumMod val="75000"/>
                      </a:schemeClr>
                    </a:gs>
                  </a:gsLst>
                  <a:lin ang="5400000" scaled="0"/>
                  <a:tileRect/>
                </a:gra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141412" y="3886200"/>
            <a:ext cx="9906000" cy="889000"/>
          </a:xfrm>
        </p:spPr>
        <p:txBody>
          <a:bodyPr vert="horz" lIns="91440" tIns="45720" rIns="91440" bIns="45720" rtlCol="0" anchor="b">
            <a:normAutofit/>
          </a:bodyPr>
          <a:lstStyle>
            <a:lvl1pPr>
              <a:buNone/>
              <a:defRPr lang="en-US" sz="24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141411" y="4775200"/>
            <a:ext cx="9906000" cy="1016000"/>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DC7407D-3103-48EC-AEFF-61AC35A0A513}" type="datetimeFigureOut">
              <a:rPr lang="sr-Latn-RS" smtClean="0"/>
              <a:t>19.2.2024.</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1F3D77AA-42AC-4132-AA2D-050CD98248B7}" type="slidenum">
              <a:rPr lang="sr-Latn-RS" smtClean="0"/>
              <a:t>‹#›</a:t>
            </a:fld>
            <a:endParaRPr lang="sr-Latn-RS"/>
          </a:p>
        </p:txBody>
      </p:sp>
    </p:spTree>
    <p:extLst>
      <p:ext uri="{BB962C8B-B14F-4D97-AF65-F5344CB8AC3E}">
        <p14:creationId xmlns:p14="http://schemas.microsoft.com/office/powerpoint/2010/main" val="28361179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1"/>
            <a:ext cx="9905999" cy="2743199"/>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1141412" y="3505200"/>
            <a:ext cx="9906000" cy="838200"/>
          </a:xfrm>
        </p:spPr>
        <p:txBody>
          <a:bodyPr vert="horz" lIns="91440" tIns="45720" rIns="91440" bIns="45720" rtlCol="0" anchor="b">
            <a:normAutofit/>
          </a:bodyPr>
          <a:lstStyle>
            <a:lvl1pPr>
              <a:buNone/>
              <a:defRPr lang="en-US" sz="28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141411" y="4343400"/>
            <a:ext cx="9906000" cy="1447800"/>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DC7407D-3103-48EC-AEFF-61AC35A0A513}" type="datetimeFigureOut">
              <a:rPr lang="sr-Latn-RS" smtClean="0"/>
              <a:t>19.2.2024.</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1F3D77AA-42AC-4132-AA2D-050CD98248B7}" type="slidenum">
              <a:rPr lang="sr-Latn-RS" smtClean="0"/>
              <a:t>‹#›</a:t>
            </a:fld>
            <a:endParaRPr lang="sr-Latn-RS"/>
          </a:p>
        </p:txBody>
      </p:sp>
    </p:spTree>
    <p:extLst>
      <p:ext uri="{BB962C8B-B14F-4D97-AF65-F5344CB8AC3E}">
        <p14:creationId xmlns:p14="http://schemas.microsoft.com/office/powerpoint/2010/main" val="13524581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Title 1"/>
          <p:cNvSpPr>
            <a:spLocks noGrp="1"/>
          </p:cNvSpPr>
          <p:nvPr>
            <p:ph type="title"/>
          </p:nvPr>
        </p:nvSpPr>
        <p:spPr>
          <a:xfrm>
            <a:off x="1141413" y="609600"/>
            <a:ext cx="9905998" cy="1905000"/>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DC7407D-3103-48EC-AEFF-61AC35A0A513}" type="datetimeFigureOut">
              <a:rPr lang="sr-Latn-RS" smtClean="0"/>
              <a:t>19.2.2024.</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1F3D77AA-42AC-4132-AA2D-050CD98248B7}" type="slidenum">
              <a:rPr lang="sr-Latn-RS" smtClean="0"/>
              <a:t>‹#›</a:t>
            </a:fld>
            <a:endParaRPr lang="sr-Latn-RS"/>
          </a:p>
        </p:txBody>
      </p:sp>
    </p:spTree>
    <p:extLst>
      <p:ext uri="{BB962C8B-B14F-4D97-AF65-F5344CB8AC3E}">
        <p14:creationId xmlns:p14="http://schemas.microsoft.com/office/powerpoint/2010/main" val="15614653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6898" y="609599"/>
            <a:ext cx="2210514"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41412" y="609600"/>
            <a:ext cx="7543800" cy="51816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DC7407D-3103-48EC-AEFF-61AC35A0A513}" type="datetimeFigureOut">
              <a:rPr lang="sr-Latn-RS" smtClean="0"/>
              <a:t>19.2.2024.</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1F3D77AA-42AC-4132-AA2D-050CD98248B7}" type="slidenum">
              <a:rPr lang="sr-Latn-RS" smtClean="0"/>
              <a:t>‹#›</a:t>
            </a:fld>
            <a:endParaRPr lang="sr-Latn-RS"/>
          </a:p>
        </p:txBody>
      </p:sp>
    </p:spTree>
    <p:extLst>
      <p:ext uri="{BB962C8B-B14F-4D97-AF65-F5344CB8AC3E}">
        <p14:creationId xmlns:p14="http://schemas.microsoft.com/office/powerpoint/2010/main" val="616951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DC7407D-3103-48EC-AEFF-61AC35A0A513}" type="datetimeFigureOut">
              <a:rPr lang="sr-Latn-RS" smtClean="0"/>
              <a:t>19.2.2024.</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1F3D77AA-42AC-4132-AA2D-050CD98248B7}" type="slidenum">
              <a:rPr lang="sr-Latn-RS" smtClean="0"/>
              <a:t>‹#›</a:t>
            </a:fld>
            <a:endParaRPr lang="sr-Latn-RS"/>
          </a:p>
        </p:txBody>
      </p:sp>
    </p:spTree>
    <p:extLst>
      <p:ext uri="{BB962C8B-B14F-4D97-AF65-F5344CB8AC3E}">
        <p14:creationId xmlns:p14="http://schemas.microsoft.com/office/powerpoint/2010/main" val="23224688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751013" y="3308581"/>
            <a:ext cx="8686800" cy="1468800"/>
          </a:xfrm>
        </p:spPr>
        <p:txBody>
          <a:bodyPr anchor="b"/>
          <a:lstStyle>
            <a:lvl1pPr algn="r">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1751011" y="4777381"/>
            <a:ext cx="8686801" cy="860400"/>
          </a:xfrm>
        </p:spPr>
        <p:txBody>
          <a:bodyPr anchor="t">
            <a:normAutofit/>
          </a:bodyPr>
          <a:lstStyle>
            <a:lvl1pPr marL="0" indent="0" algn="r">
              <a:buNone/>
              <a:defRPr sz="20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DC7407D-3103-48EC-AEFF-61AC35A0A513}" type="datetimeFigureOut">
              <a:rPr lang="sr-Latn-RS" smtClean="0"/>
              <a:t>19.2.2024.</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1F3D77AA-42AC-4132-AA2D-050CD98248B7}" type="slidenum">
              <a:rPr lang="sr-Latn-RS" smtClean="0"/>
              <a:t>‹#›</a:t>
            </a:fld>
            <a:endParaRPr lang="sr-Latn-RS"/>
          </a:p>
        </p:txBody>
      </p:sp>
    </p:spTree>
    <p:extLst>
      <p:ext uri="{BB962C8B-B14F-4D97-AF65-F5344CB8AC3E}">
        <p14:creationId xmlns:p14="http://schemas.microsoft.com/office/powerpoint/2010/main" val="21340801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41412" y="2666999"/>
            <a:ext cx="4876800"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0612" y="2667000"/>
            <a:ext cx="4876800"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DC7407D-3103-48EC-AEFF-61AC35A0A513}" type="datetimeFigureOut">
              <a:rPr lang="sr-Latn-RS" smtClean="0"/>
              <a:t>19.2.2024.</a:t>
            </a:fld>
            <a:endParaRPr lang="sr-Latn-RS"/>
          </a:p>
        </p:txBody>
      </p:sp>
      <p:sp>
        <p:nvSpPr>
          <p:cNvPr id="6" name="Footer Placeholder 5"/>
          <p:cNvSpPr>
            <a:spLocks noGrp="1"/>
          </p:cNvSpPr>
          <p:nvPr>
            <p:ph type="ftr" sz="quarter" idx="11"/>
          </p:nvPr>
        </p:nvSpPr>
        <p:spPr/>
        <p:txBody>
          <a:bodyPr/>
          <a:lstStyle/>
          <a:p>
            <a:endParaRPr lang="sr-Latn-RS"/>
          </a:p>
        </p:txBody>
      </p:sp>
      <p:sp>
        <p:nvSpPr>
          <p:cNvPr id="7" name="Slide Number Placeholder 6"/>
          <p:cNvSpPr>
            <a:spLocks noGrp="1"/>
          </p:cNvSpPr>
          <p:nvPr>
            <p:ph type="sldNum" sz="quarter" idx="12"/>
          </p:nvPr>
        </p:nvSpPr>
        <p:spPr/>
        <p:txBody>
          <a:bodyPr/>
          <a:lstStyle/>
          <a:p>
            <a:fld id="{1F3D77AA-42AC-4132-AA2D-050CD98248B7}" type="slidenum">
              <a:rPr lang="sr-Latn-RS" smtClean="0"/>
              <a:t>‹#›</a:t>
            </a:fld>
            <a:endParaRPr lang="sr-Latn-RS"/>
          </a:p>
        </p:txBody>
      </p:sp>
    </p:spTree>
    <p:extLst>
      <p:ext uri="{BB962C8B-B14F-4D97-AF65-F5344CB8AC3E}">
        <p14:creationId xmlns:p14="http://schemas.microsoft.com/office/powerpoint/2010/main" val="24621410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429280" y="2658533"/>
            <a:ext cx="4588931"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41412" y="3243262"/>
            <a:ext cx="4876800"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43133" y="2667000"/>
            <a:ext cx="4604280"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0612" y="3243262"/>
            <a:ext cx="4876801"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DC7407D-3103-48EC-AEFF-61AC35A0A513}" type="datetimeFigureOut">
              <a:rPr lang="sr-Latn-RS" smtClean="0"/>
              <a:t>19.2.2024.</a:t>
            </a:fld>
            <a:endParaRPr lang="sr-Latn-RS"/>
          </a:p>
        </p:txBody>
      </p:sp>
      <p:sp>
        <p:nvSpPr>
          <p:cNvPr id="8" name="Footer Placeholder 7"/>
          <p:cNvSpPr>
            <a:spLocks noGrp="1"/>
          </p:cNvSpPr>
          <p:nvPr>
            <p:ph type="ftr" sz="quarter" idx="11"/>
          </p:nvPr>
        </p:nvSpPr>
        <p:spPr/>
        <p:txBody>
          <a:bodyPr/>
          <a:lstStyle/>
          <a:p>
            <a:endParaRPr lang="sr-Latn-RS"/>
          </a:p>
        </p:txBody>
      </p:sp>
      <p:sp>
        <p:nvSpPr>
          <p:cNvPr id="9" name="Slide Number Placeholder 8"/>
          <p:cNvSpPr>
            <a:spLocks noGrp="1"/>
          </p:cNvSpPr>
          <p:nvPr>
            <p:ph type="sldNum" sz="quarter" idx="12"/>
          </p:nvPr>
        </p:nvSpPr>
        <p:spPr/>
        <p:txBody>
          <a:bodyPr/>
          <a:lstStyle/>
          <a:p>
            <a:fld id="{1F3D77AA-42AC-4132-AA2D-050CD98248B7}" type="slidenum">
              <a:rPr lang="sr-Latn-RS" smtClean="0"/>
              <a:t>‹#›</a:t>
            </a:fld>
            <a:endParaRPr lang="sr-Latn-RS"/>
          </a:p>
        </p:txBody>
      </p:sp>
    </p:spTree>
    <p:extLst>
      <p:ext uri="{BB962C8B-B14F-4D97-AF65-F5344CB8AC3E}">
        <p14:creationId xmlns:p14="http://schemas.microsoft.com/office/powerpoint/2010/main" val="7475313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DC7407D-3103-48EC-AEFF-61AC35A0A513}" type="datetimeFigureOut">
              <a:rPr lang="sr-Latn-RS" smtClean="0"/>
              <a:t>19.2.2024.</a:t>
            </a:fld>
            <a:endParaRPr lang="sr-Latn-RS"/>
          </a:p>
        </p:txBody>
      </p:sp>
      <p:sp>
        <p:nvSpPr>
          <p:cNvPr id="4" name="Footer Placeholder 3"/>
          <p:cNvSpPr>
            <a:spLocks noGrp="1"/>
          </p:cNvSpPr>
          <p:nvPr>
            <p:ph type="ftr" sz="quarter" idx="11"/>
          </p:nvPr>
        </p:nvSpPr>
        <p:spPr/>
        <p:txBody>
          <a:bodyPr/>
          <a:lstStyle/>
          <a:p>
            <a:endParaRPr lang="sr-Latn-RS"/>
          </a:p>
        </p:txBody>
      </p:sp>
      <p:sp>
        <p:nvSpPr>
          <p:cNvPr id="5" name="Slide Number Placeholder 4"/>
          <p:cNvSpPr>
            <a:spLocks noGrp="1"/>
          </p:cNvSpPr>
          <p:nvPr>
            <p:ph type="sldNum" sz="quarter" idx="12"/>
          </p:nvPr>
        </p:nvSpPr>
        <p:spPr/>
        <p:txBody>
          <a:bodyPr/>
          <a:lstStyle/>
          <a:p>
            <a:fld id="{1F3D77AA-42AC-4132-AA2D-050CD98248B7}" type="slidenum">
              <a:rPr lang="sr-Latn-RS" smtClean="0"/>
              <a:t>‹#›</a:t>
            </a:fld>
            <a:endParaRPr lang="sr-Latn-RS"/>
          </a:p>
        </p:txBody>
      </p:sp>
    </p:spTree>
    <p:extLst>
      <p:ext uri="{BB962C8B-B14F-4D97-AF65-F5344CB8AC3E}">
        <p14:creationId xmlns:p14="http://schemas.microsoft.com/office/powerpoint/2010/main" val="26728455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DC7407D-3103-48EC-AEFF-61AC35A0A513}" type="datetimeFigureOut">
              <a:rPr lang="sr-Latn-RS" smtClean="0"/>
              <a:t>19.2.2024.</a:t>
            </a:fld>
            <a:endParaRPr lang="sr-Latn-RS"/>
          </a:p>
        </p:txBody>
      </p:sp>
      <p:sp>
        <p:nvSpPr>
          <p:cNvPr id="3" name="Footer Placeholder 2"/>
          <p:cNvSpPr>
            <a:spLocks noGrp="1"/>
          </p:cNvSpPr>
          <p:nvPr>
            <p:ph type="ftr" sz="quarter" idx="11"/>
          </p:nvPr>
        </p:nvSpPr>
        <p:spPr/>
        <p:txBody>
          <a:bodyPr/>
          <a:lstStyle/>
          <a:p>
            <a:endParaRPr lang="sr-Latn-RS"/>
          </a:p>
        </p:txBody>
      </p:sp>
      <p:sp>
        <p:nvSpPr>
          <p:cNvPr id="4" name="Slide Number Placeholder 3"/>
          <p:cNvSpPr>
            <a:spLocks noGrp="1"/>
          </p:cNvSpPr>
          <p:nvPr>
            <p:ph type="sldNum" sz="quarter" idx="12"/>
          </p:nvPr>
        </p:nvSpPr>
        <p:spPr/>
        <p:txBody>
          <a:bodyPr/>
          <a:lstStyle/>
          <a:p>
            <a:fld id="{1F3D77AA-42AC-4132-AA2D-050CD98248B7}" type="slidenum">
              <a:rPr lang="sr-Latn-RS" smtClean="0"/>
              <a:t>‹#›</a:t>
            </a:fld>
            <a:endParaRPr lang="sr-Latn-RS"/>
          </a:p>
        </p:txBody>
      </p:sp>
    </p:spTree>
    <p:extLst>
      <p:ext uri="{BB962C8B-B14F-4D97-AF65-F5344CB8AC3E}">
        <p14:creationId xmlns:p14="http://schemas.microsoft.com/office/powerpoint/2010/main" val="40871324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1600200"/>
            <a:ext cx="3549121" cy="1371600"/>
          </a:xfrm>
        </p:spPr>
        <p:txBody>
          <a:bodyPr anchor="b">
            <a:norm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103812" y="609601"/>
            <a:ext cx="5943601" cy="51816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41411" y="2971800"/>
            <a:ext cx="3549121" cy="182880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DC7407D-3103-48EC-AEFF-61AC35A0A513}" type="datetimeFigureOut">
              <a:rPr lang="sr-Latn-RS" smtClean="0"/>
              <a:t>19.2.2024.</a:t>
            </a:fld>
            <a:endParaRPr lang="sr-Latn-RS"/>
          </a:p>
        </p:txBody>
      </p:sp>
      <p:sp>
        <p:nvSpPr>
          <p:cNvPr id="6" name="Footer Placeholder 5"/>
          <p:cNvSpPr>
            <a:spLocks noGrp="1"/>
          </p:cNvSpPr>
          <p:nvPr>
            <p:ph type="ftr" sz="quarter" idx="11"/>
          </p:nvPr>
        </p:nvSpPr>
        <p:spPr/>
        <p:txBody>
          <a:bodyPr/>
          <a:lstStyle/>
          <a:p>
            <a:endParaRPr lang="sr-Latn-RS"/>
          </a:p>
        </p:txBody>
      </p:sp>
      <p:sp>
        <p:nvSpPr>
          <p:cNvPr id="7" name="Slide Number Placeholder 6"/>
          <p:cNvSpPr>
            <a:spLocks noGrp="1"/>
          </p:cNvSpPr>
          <p:nvPr>
            <p:ph type="sldNum" sz="quarter" idx="12"/>
          </p:nvPr>
        </p:nvSpPr>
        <p:spPr/>
        <p:txBody>
          <a:bodyPr/>
          <a:lstStyle/>
          <a:p>
            <a:fld id="{1F3D77AA-42AC-4132-AA2D-050CD98248B7}" type="slidenum">
              <a:rPr lang="sr-Latn-RS" smtClean="0"/>
              <a:t>‹#›</a:t>
            </a:fld>
            <a:endParaRPr lang="sr-Latn-RS"/>
          </a:p>
        </p:txBody>
      </p:sp>
    </p:spTree>
    <p:extLst>
      <p:ext uri="{BB962C8B-B14F-4D97-AF65-F5344CB8AC3E}">
        <p14:creationId xmlns:p14="http://schemas.microsoft.com/office/powerpoint/2010/main" val="21159453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1600200"/>
            <a:ext cx="5334001" cy="1371600"/>
          </a:xfrm>
        </p:spPr>
        <p:txBody>
          <a:bodyPr anchor="b">
            <a:normAutofit/>
          </a:bodyPr>
          <a:lstStyle>
            <a:lvl1pPr algn="l">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433733" y="-18288"/>
            <a:ext cx="3276599" cy="6903720"/>
          </a:xfrm>
          <a:ln w="38100">
            <a:gradFill flip="none" rotWithShape="1">
              <a:gsLst>
                <a:gs pos="0">
                  <a:schemeClr val="bg2"/>
                </a:gs>
                <a:gs pos="100000">
                  <a:schemeClr val="bg2">
                    <a:lumMod val="75000"/>
                  </a:schemeClr>
                </a:gs>
              </a:gsLst>
              <a:lin ang="5400000" scaled="0"/>
              <a:tileRect/>
            </a:gradFill>
          </a:ln>
          <a:effectLst>
            <a:innerShdw blurRad="57150" dist="38100" dir="1080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41411" y="2971800"/>
            <a:ext cx="5334001" cy="18288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399212" y="5883275"/>
            <a:ext cx="914400" cy="365125"/>
          </a:xfrm>
        </p:spPr>
        <p:txBody>
          <a:bodyPr/>
          <a:lstStyle/>
          <a:p>
            <a:fld id="{7DC7407D-3103-48EC-AEFF-61AC35A0A513}" type="datetimeFigureOut">
              <a:rPr lang="sr-Latn-RS" smtClean="0"/>
              <a:t>19.2.2024.</a:t>
            </a:fld>
            <a:endParaRPr lang="sr-Latn-RS"/>
          </a:p>
        </p:txBody>
      </p:sp>
      <p:sp>
        <p:nvSpPr>
          <p:cNvPr id="6" name="Footer Placeholder 5"/>
          <p:cNvSpPr>
            <a:spLocks noGrp="1"/>
          </p:cNvSpPr>
          <p:nvPr>
            <p:ph type="ftr" sz="quarter" idx="11"/>
          </p:nvPr>
        </p:nvSpPr>
        <p:spPr>
          <a:xfrm>
            <a:off x="1141412" y="5883275"/>
            <a:ext cx="5105400" cy="365125"/>
          </a:xfrm>
        </p:spPr>
        <p:txBody>
          <a:bodyPr/>
          <a:lstStyle/>
          <a:p>
            <a:endParaRPr lang="sr-Latn-RS"/>
          </a:p>
        </p:txBody>
      </p:sp>
      <p:sp>
        <p:nvSpPr>
          <p:cNvPr id="7" name="Slide Number Placeholder 6"/>
          <p:cNvSpPr>
            <a:spLocks noGrp="1"/>
          </p:cNvSpPr>
          <p:nvPr>
            <p:ph type="sldNum" sz="quarter" idx="12"/>
          </p:nvPr>
        </p:nvSpPr>
        <p:spPr>
          <a:xfrm>
            <a:off x="10742612" y="5883275"/>
            <a:ext cx="322567" cy="365125"/>
          </a:xfrm>
        </p:spPr>
        <p:txBody>
          <a:bodyPr/>
          <a:lstStyle/>
          <a:p>
            <a:fld id="{1F3D77AA-42AC-4132-AA2D-050CD98248B7}" type="slidenum">
              <a:rPr lang="sr-Latn-RS" smtClean="0"/>
              <a:t>‹#›</a:t>
            </a:fld>
            <a:endParaRPr lang="sr-Latn-RS"/>
          </a:p>
        </p:txBody>
      </p:sp>
    </p:spTree>
    <p:extLst>
      <p:ext uri="{BB962C8B-B14F-4D97-AF65-F5344CB8AC3E}">
        <p14:creationId xmlns:p14="http://schemas.microsoft.com/office/powerpoint/2010/main" val="3359968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1413" y="609600"/>
            <a:ext cx="9905998" cy="1905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141413" y="2666999"/>
            <a:ext cx="9905998" cy="3124201"/>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837612" y="5883275"/>
            <a:ext cx="1600200"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7DC7407D-3103-48EC-AEFF-61AC35A0A513}" type="datetimeFigureOut">
              <a:rPr lang="sr-Latn-RS" smtClean="0"/>
              <a:t>19.2.2024.</a:t>
            </a:fld>
            <a:endParaRPr lang="sr-Latn-RS"/>
          </a:p>
        </p:txBody>
      </p:sp>
      <p:sp>
        <p:nvSpPr>
          <p:cNvPr id="5" name="Footer Placeholder 4"/>
          <p:cNvSpPr>
            <a:spLocks noGrp="1"/>
          </p:cNvSpPr>
          <p:nvPr>
            <p:ph type="ftr" sz="quarter" idx="3"/>
          </p:nvPr>
        </p:nvSpPr>
        <p:spPr>
          <a:xfrm>
            <a:off x="1141412" y="5883275"/>
            <a:ext cx="7543800" cy="365125"/>
          </a:xfrm>
          <a:prstGeom prst="rect">
            <a:avLst/>
          </a:prstGeom>
        </p:spPr>
        <p:txBody>
          <a:bodyPr vert="horz" lIns="91440" tIns="45720" rIns="91440" bIns="45720" rtlCol="0" anchor="ctr"/>
          <a:lstStyle>
            <a:lvl1pPr algn="l">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endParaRPr lang="sr-Latn-RS"/>
          </a:p>
        </p:txBody>
      </p:sp>
      <p:sp>
        <p:nvSpPr>
          <p:cNvPr id="6" name="Slide Number Placeholder 5"/>
          <p:cNvSpPr>
            <a:spLocks noGrp="1"/>
          </p:cNvSpPr>
          <p:nvPr>
            <p:ph type="sldNum" sz="quarter" idx="4"/>
          </p:nvPr>
        </p:nvSpPr>
        <p:spPr>
          <a:xfrm>
            <a:off x="10514012" y="5883275"/>
            <a:ext cx="551167"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1F3D77AA-42AC-4132-AA2D-050CD98248B7}" type="slidenum">
              <a:rPr lang="sr-Latn-RS" smtClean="0"/>
              <a:t>‹#›</a:t>
            </a:fld>
            <a:endParaRPr lang="sr-Latn-RS"/>
          </a:p>
        </p:txBody>
      </p:sp>
    </p:spTree>
    <p:extLst>
      <p:ext uri="{BB962C8B-B14F-4D97-AF65-F5344CB8AC3E}">
        <p14:creationId xmlns:p14="http://schemas.microsoft.com/office/powerpoint/2010/main" val="455654404"/>
      </p:ext>
    </p:extLst>
  </p:cSld>
  <p:clrMap bg1="dk1" tx1="lt1" bg2="dk2" tx2="lt2" accent1="accent1" accent2="accent2" accent3="accent3" accent4="accent4" accent5="accent5" accent6="accent6" hlink="hlink" folHlink="folHlink"/>
  <p:sldLayoutIdLst>
    <p:sldLayoutId id="2147483811" r:id="rId1"/>
    <p:sldLayoutId id="2147483812" r:id="rId2"/>
    <p:sldLayoutId id="2147483813" r:id="rId3"/>
    <p:sldLayoutId id="2147483814" r:id="rId4"/>
    <p:sldLayoutId id="2147483815" r:id="rId5"/>
    <p:sldLayoutId id="2147483816" r:id="rId6"/>
    <p:sldLayoutId id="2147483817" r:id="rId7"/>
    <p:sldLayoutId id="2147483818" r:id="rId8"/>
    <p:sldLayoutId id="2147483819" r:id="rId9"/>
    <p:sldLayoutId id="2147483820" r:id="rId10"/>
    <p:sldLayoutId id="2147483821" r:id="rId11"/>
    <p:sldLayoutId id="2147483822" r:id="rId12"/>
    <p:sldLayoutId id="2147483823" r:id="rId13"/>
    <p:sldLayoutId id="2147483824" r:id="rId14"/>
    <p:sldLayoutId id="2147483825" r:id="rId15"/>
    <p:sldLayoutId id="2147483826" r:id="rId16"/>
    <p:sldLayoutId id="2147483827" r:id="rId17"/>
  </p:sldLayoutIdLst>
  <p:txStyles>
    <p:titleStyle>
      <a:lvl1pPr algn="l" defTabSz="457200" rtl="0" eaLnBrk="1" latinLnBrk="0" hangingPunct="1">
        <a:spcBef>
          <a:spcPct val="0"/>
        </a:spcBef>
        <a:buNone/>
        <a:defRPr sz="3200" kern="1200" cap="all">
          <a:ln w="3175" cmpd="sng">
            <a:noFill/>
          </a:ln>
          <a:gradFill flip="none" rotWithShape="1">
            <a:gsLst>
              <a:gs pos="0">
                <a:schemeClr val="tx1"/>
              </a:gs>
              <a:gs pos="100000">
                <a:schemeClr val="tx1">
                  <a:lumMod val="65000"/>
                </a:schemeClr>
              </a:gs>
            </a:gsLst>
            <a:lin ang="5580000" scaled="0"/>
            <a:tileRect/>
          </a:gradFill>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100000"/>
        <a:buFont typeface="Arial"/>
        <a:buChar char="•"/>
        <a:defRPr sz="20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100000"/>
        <a:buFont typeface="Arial"/>
        <a:buChar char="•"/>
        <a:defRPr sz="18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100000"/>
        <a:buFont typeface="Arial"/>
        <a:buChar char="•"/>
        <a:defRPr sz="16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4AA81E-570A-44D0-9318-5B909F38096D}"/>
              </a:ext>
            </a:extLst>
          </p:cNvPr>
          <p:cNvSpPr>
            <a:spLocks noGrp="1"/>
          </p:cNvSpPr>
          <p:nvPr>
            <p:ph type="ctrTitle"/>
          </p:nvPr>
        </p:nvSpPr>
        <p:spPr/>
        <p:txBody>
          <a:bodyPr/>
          <a:lstStyle/>
          <a:p>
            <a:r>
              <a:rPr lang="en-US" dirty="0"/>
              <a:t>Introduction and term of psychological medicine</a:t>
            </a:r>
            <a:endParaRPr lang="sr-Latn-RS" dirty="0"/>
          </a:p>
        </p:txBody>
      </p:sp>
      <p:sp>
        <p:nvSpPr>
          <p:cNvPr id="3" name="Subtitle 2">
            <a:extLst>
              <a:ext uri="{FF2B5EF4-FFF2-40B4-BE49-F238E27FC236}">
                <a16:creationId xmlns:a16="http://schemas.microsoft.com/office/drawing/2014/main" id="{4E9C47DA-6A71-4F9A-AE76-88D147F382BB}"/>
              </a:ext>
            </a:extLst>
          </p:cNvPr>
          <p:cNvSpPr>
            <a:spLocks noGrp="1"/>
          </p:cNvSpPr>
          <p:nvPr>
            <p:ph type="subTitle" idx="1"/>
          </p:nvPr>
        </p:nvSpPr>
        <p:spPr>
          <a:xfrm>
            <a:off x="7711125" y="5778631"/>
            <a:ext cx="4383465" cy="794994"/>
          </a:xfrm>
        </p:spPr>
        <p:txBody>
          <a:bodyPr/>
          <a:lstStyle/>
          <a:p>
            <a:r>
              <a:rPr lang="en-US" dirty="0"/>
              <a:t>Full prof. Vladimir Janji</a:t>
            </a:r>
            <a:r>
              <a:rPr lang="sr-Latn-RS" dirty="0"/>
              <a:t>ć</a:t>
            </a:r>
          </a:p>
        </p:txBody>
      </p:sp>
    </p:spTree>
    <p:extLst>
      <p:ext uri="{BB962C8B-B14F-4D97-AF65-F5344CB8AC3E}">
        <p14:creationId xmlns:p14="http://schemas.microsoft.com/office/powerpoint/2010/main" val="290634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FBD0FD-1B2D-44EB-88D2-0B5AC1CAB893}"/>
              </a:ext>
            </a:extLst>
          </p:cNvPr>
          <p:cNvSpPr>
            <a:spLocks noGrp="1"/>
          </p:cNvSpPr>
          <p:nvPr>
            <p:ph idx="1"/>
          </p:nvPr>
        </p:nvSpPr>
        <p:spPr>
          <a:xfrm>
            <a:off x="1143001" y="1650476"/>
            <a:ext cx="9905998" cy="3557047"/>
          </a:xfrm>
        </p:spPr>
        <p:txBody>
          <a:bodyPr>
            <a:noAutofit/>
          </a:bodyPr>
          <a:lstStyle/>
          <a:p>
            <a:r>
              <a:rPr lang="en-US" sz="2200" dirty="0"/>
              <a:t>There are better alternatives than simply to relegate  problems to the province of specialist psychiatry. One is to train general practitioners to diagnose and treat common “psychiatric” disorders. Although treatment with psychotropic medication is their most feasible option, general practitioners can also be trained to deliver other psychological treatments. </a:t>
            </a:r>
          </a:p>
          <a:p>
            <a:r>
              <a:rPr lang="en-US" sz="2200" dirty="0"/>
              <a:t>Second option is to use nurses or social workers with specialized training who can work with general practitioners or psychiatrists to manage medication as well as deliver psychotherapies and behavioral interventions.</a:t>
            </a:r>
          </a:p>
          <a:p>
            <a:r>
              <a:rPr lang="en-US" sz="2200" dirty="0"/>
              <a:t>third model is collaborative care, where the general practitioner’s management is augmented but not replaced by visits to a psychiatrist</a:t>
            </a:r>
            <a:endParaRPr lang="sr-Latn-RS" sz="2200" dirty="0"/>
          </a:p>
        </p:txBody>
      </p:sp>
    </p:spTree>
    <p:extLst>
      <p:ext uri="{BB962C8B-B14F-4D97-AF65-F5344CB8AC3E}">
        <p14:creationId xmlns:p14="http://schemas.microsoft.com/office/powerpoint/2010/main" val="24849791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35A52BF-F870-45B5-AAFD-C17C66D5DCD6}"/>
              </a:ext>
            </a:extLst>
          </p:cNvPr>
          <p:cNvSpPr>
            <a:spLocks noGrp="1"/>
          </p:cNvSpPr>
          <p:nvPr>
            <p:ph idx="1"/>
          </p:nvPr>
        </p:nvSpPr>
        <p:spPr>
          <a:xfrm>
            <a:off x="1143001" y="1866899"/>
            <a:ext cx="9905998" cy="3124201"/>
          </a:xfrm>
        </p:spPr>
        <p:txBody>
          <a:bodyPr>
            <a:normAutofit/>
          </a:bodyPr>
          <a:lstStyle/>
          <a:p>
            <a:r>
              <a:rPr lang="en-US" sz="2400" dirty="0"/>
              <a:t>Psychological medicine may also be delivered in innovative ways. Promising data exist for behavioral interventions conducted outside the doctor’s office, including case management by telephone, cognitive behavioral therapy given through a computer, bibliotherapy</a:t>
            </a:r>
            <a:r>
              <a:rPr lang="sr-Latn-RS" sz="2400" dirty="0"/>
              <a:t>-</a:t>
            </a:r>
            <a:r>
              <a:rPr lang="en-US" sz="2400" dirty="0"/>
              <a:t>self study by patients</a:t>
            </a:r>
            <a:r>
              <a:rPr lang="sr-Latn-RS" sz="2400" dirty="0"/>
              <a:t>-</a:t>
            </a:r>
            <a:r>
              <a:rPr lang="en-US" sz="2400" dirty="0"/>
              <a:t>and home visits </a:t>
            </a:r>
            <a:endParaRPr lang="sr-Latn-RS" sz="2400" dirty="0">
              <a:solidFill>
                <a:srgbClr val="FF0000"/>
              </a:solidFill>
            </a:endParaRPr>
          </a:p>
        </p:txBody>
      </p:sp>
    </p:spTree>
    <p:extLst>
      <p:ext uri="{BB962C8B-B14F-4D97-AF65-F5344CB8AC3E}">
        <p14:creationId xmlns:p14="http://schemas.microsoft.com/office/powerpoint/2010/main" val="14250835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E1E367B-C4EA-4598-82D2-C700092890B4}"/>
              </a:ext>
            </a:extLst>
          </p:cNvPr>
          <p:cNvSpPr>
            <a:spLocks noGrp="1"/>
          </p:cNvSpPr>
          <p:nvPr>
            <p:ph idx="1"/>
          </p:nvPr>
        </p:nvSpPr>
        <p:spPr>
          <a:xfrm>
            <a:off x="1141413" y="1866899"/>
            <a:ext cx="9905998" cy="3124201"/>
          </a:xfrm>
        </p:spPr>
        <p:txBody>
          <a:bodyPr>
            <a:normAutofit/>
          </a:bodyPr>
          <a:lstStyle/>
          <a:p>
            <a:r>
              <a:rPr lang="en-US" sz="2400" dirty="0"/>
              <a:t>Medical treatment that integrates a psychological approach has been shown to improve patient outcomes. The benefits of treating common physical symptoms and psychological distress effectively in medical patients include not only improved quality of life and social and work functioning, but also greater satisfaction on the part of patient and doctor and reduced use of healthcare services.</a:t>
            </a:r>
            <a:endParaRPr lang="sr-Latn-RS" sz="2400" dirty="0"/>
          </a:p>
        </p:txBody>
      </p:sp>
    </p:spTree>
    <p:extLst>
      <p:ext uri="{BB962C8B-B14F-4D97-AF65-F5344CB8AC3E}">
        <p14:creationId xmlns:p14="http://schemas.microsoft.com/office/powerpoint/2010/main" val="5468912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792223-EF61-4F3C-B326-4199023338DD}"/>
              </a:ext>
            </a:extLst>
          </p:cNvPr>
          <p:cNvSpPr>
            <a:spLocks noGrp="1"/>
          </p:cNvSpPr>
          <p:nvPr>
            <p:ph type="title"/>
          </p:nvPr>
        </p:nvSpPr>
        <p:spPr/>
        <p:txBody>
          <a:bodyPr>
            <a:normAutofit/>
          </a:bodyPr>
          <a:lstStyle/>
          <a:p>
            <a:pPr algn="ctr"/>
            <a:r>
              <a:rPr lang="en-US" sz="3600" dirty="0"/>
              <a:t>Conclusion</a:t>
            </a:r>
            <a:endParaRPr lang="sr-Latn-RS" sz="3600" dirty="0"/>
          </a:p>
        </p:txBody>
      </p:sp>
      <p:sp>
        <p:nvSpPr>
          <p:cNvPr id="3" name="Content Placeholder 2">
            <a:extLst>
              <a:ext uri="{FF2B5EF4-FFF2-40B4-BE49-F238E27FC236}">
                <a16:creationId xmlns:a16="http://schemas.microsoft.com/office/drawing/2014/main" id="{66B34731-AC8C-44BB-8528-386D86925267}"/>
              </a:ext>
            </a:extLst>
          </p:cNvPr>
          <p:cNvSpPr>
            <a:spLocks noGrp="1"/>
          </p:cNvSpPr>
          <p:nvPr>
            <p:ph idx="1"/>
          </p:nvPr>
        </p:nvSpPr>
        <p:spPr/>
        <p:txBody>
          <a:bodyPr>
            <a:normAutofit/>
          </a:bodyPr>
          <a:lstStyle/>
          <a:p>
            <a:r>
              <a:rPr lang="en-US" sz="2200" dirty="0"/>
              <a:t>Neither chronic “medical” nor “psychiatric” disorders can be managed adequately in the current environment of general practice, where the typical patient must be seen in 10–15 minutes or less. The quick visit may work for the patient with a common cold or a single condition, such as well controlled hypertension, but will not suffice for the prevalent and disabling symptoms and disorders comprising psychological medicine. Evidence based treatments exist. Using them in a way that is integrated with general medical care will improve both patients’ physical health and their psychological wellbeing. </a:t>
            </a:r>
            <a:endParaRPr lang="sr-Latn-RS" sz="2200" dirty="0"/>
          </a:p>
        </p:txBody>
      </p:sp>
    </p:spTree>
    <p:extLst>
      <p:ext uri="{BB962C8B-B14F-4D97-AF65-F5344CB8AC3E}">
        <p14:creationId xmlns:p14="http://schemas.microsoft.com/office/powerpoint/2010/main" val="24123795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F7F73A-3873-4CCC-A601-B5E6886FC0D9}"/>
              </a:ext>
            </a:extLst>
          </p:cNvPr>
          <p:cNvSpPr>
            <a:spLocks noGrp="1"/>
          </p:cNvSpPr>
          <p:nvPr>
            <p:ph type="title"/>
          </p:nvPr>
        </p:nvSpPr>
        <p:spPr>
          <a:xfrm>
            <a:off x="1143001" y="2476500"/>
            <a:ext cx="9905998" cy="1905000"/>
          </a:xfrm>
        </p:spPr>
        <p:txBody>
          <a:bodyPr>
            <a:normAutofit/>
          </a:bodyPr>
          <a:lstStyle/>
          <a:p>
            <a:pPr algn="ctr"/>
            <a:r>
              <a:rPr lang="sr-Latn-RS" sz="4000" dirty="0" err="1"/>
              <a:t>Thank</a:t>
            </a:r>
            <a:r>
              <a:rPr lang="sr-Latn-RS" sz="4000" dirty="0"/>
              <a:t> </a:t>
            </a:r>
            <a:r>
              <a:rPr lang="sr-Latn-RS" sz="4000" dirty="0" err="1"/>
              <a:t>you</a:t>
            </a:r>
            <a:r>
              <a:rPr lang="sr-Latn-RS" sz="4000" dirty="0"/>
              <a:t> </a:t>
            </a:r>
            <a:r>
              <a:rPr lang="sr-Latn-RS" sz="4000" dirty="0" err="1"/>
              <a:t>for</a:t>
            </a:r>
            <a:r>
              <a:rPr lang="sr-Latn-RS" sz="4000" dirty="0"/>
              <a:t> </a:t>
            </a:r>
            <a:r>
              <a:rPr lang="sr-Latn-RS" sz="4000" dirty="0" err="1"/>
              <a:t>your</a:t>
            </a:r>
            <a:r>
              <a:rPr lang="sr-Latn-RS" sz="4000" dirty="0"/>
              <a:t> </a:t>
            </a:r>
            <a:r>
              <a:rPr lang="sr-Latn-RS" sz="4000" dirty="0" err="1"/>
              <a:t>attention</a:t>
            </a:r>
            <a:r>
              <a:rPr lang="sr-Latn-RS" sz="4000" dirty="0"/>
              <a:t>! </a:t>
            </a:r>
          </a:p>
        </p:txBody>
      </p:sp>
    </p:spTree>
    <p:extLst>
      <p:ext uri="{BB962C8B-B14F-4D97-AF65-F5344CB8AC3E}">
        <p14:creationId xmlns:p14="http://schemas.microsoft.com/office/powerpoint/2010/main" val="324023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C7187D-63E3-4F65-836E-6B7E14602C98}"/>
              </a:ext>
            </a:extLst>
          </p:cNvPr>
          <p:cNvSpPr>
            <a:spLocks noGrp="1"/>
          </p:cNvSpPr>
          <p:nvPr>
            <p:ph type="ctrTitle"/>
          </p:nvPr>
        </p:nvSpPr>
        <p:spPr>
          <a:xfrm>
            <a:off x="1637890" y="685016"/>
            <a:ext cx="8676222" cy="776139"/>
          </a:xfrm>
        </p:spPr>
        <p:txBody>
          <a:bodyPr>
            <a:normAutofit fontScale="90000"/>
          </a:bodyPr>
          <a:lstStyle/>
          <a:p>
            <a:r>
              <a:rPr lang="en-US" dirty="0"/>
              <a:t>What is health?</a:t>
            </a:r>
            <a:endParaRPr lang="sr-Latn-RS" dirty="0"/>
          </a:p>
        </p:txBody>
      </p:sp>
      <p:sp>
        <p:nvSpPr>
          <p:cNvPr id="3" name="Subtitle 2">
            <a:extLst>
              <a:ext uri="{FF2B5EF4-FFF2-40B4-BE49-F238E27FC236}">
                <a16:creationId xmlns:a16="http://schemas.microsoft.com/office/drawing/2014/main" id="{9AABC3CA-9B2B-4F32-AD35-646EE511E480}"/>
              </a:ext>
            </a:extLst>
          </p:cNvPr>
          <p:cNvSpPr>
            <a:spLocks noGrp="1"/>
          </p:cNvSpPr>
          <p:nvPr>
            <p:ph type="subTitle" idx="1"/>
          </p:nvPr>
        </p:nvSpPr>
        <p:spPr>
          <a:xfrm>
            <a:off x="1283022" y="2464323"/>
            <a:ext cx="9625956" cy="1929353"/>
          </a:xfrm>
        </p:spPr>
        <p:txBody>
          <a:bodyPr>
            <a:normAutofit/>
          </a:bodyPr>
          <a:lstStyle/>
          <a:p>
            <a:pPr algn="l"/>
            <a:r>
              <a:rPr lang="en-US" sz="2400" dirty="0"/>
              <a:t>Health is a state of well-being with physical, cultural, psychosocial, economic, and spiritual attributes, not simply the absence of illness. To be healthy, one´s biological needs must be satisfied, as well as one´s needs to interconnect with others and be autonomous</a:t>
            </a:r>
            <a:endParaRPr lang="sr-Latn-RS" sz="2400" dirty="0"/>
          </a:p>
        </p:txBody>
      </p:sp>
    </p:spTree>
    <p:extLst>
      <p:ext uri="{BB962C8B-B14F-4D97-AF65-F5344CB8AC3E}">
        <p14:creationId xmlns:p14="http://schemas.microsoft.com/office/powerpoint/2010/main" val="27437494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CDD87-89FE-416A-907A-CC22DC2A0300}"/>
              </a:ext>
            </a:extLst>
          </p:cNvPr>
          <p:cNvSpPr>
            <a:spLocks noGrp="1"/>
          </p:cNvSpPr>
          <p:nvPr>
            <p:ph type="title"/>
          </p:nvPr>
        </p:nvSpPr>
        <p:spPr/>
        <p:txBody>
          <a:bodyPr>
            <a:normAutofit/>
          </a:bodyPr>
          <a:lstStyle/>
          <a:p>
            <a:pPr algn="ctr"/>
            <a:r>
              <a:rPr lang="en-US" sz="3600" dirty="0">
                <a:latin typeface="Times New Roman" panose="02020603050405020304" pitchFamily="18" charset="0"/>
                <a:cs typeface="Times New Roman" panose="02020603050405020304" pitchFamily="18" charset="0"/>
              </a:rPr>
              <a:t>INTRODUCTION</a:t>
            </a:r>
            <a:endParaRPr lang="sr-Latn-RS" sz="3600"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A6352937-358E-4DF8-B4AF-F90121EB24D7}"/>
              </a:ext>
            </a:extLst>
          </p:cNvPr>
          <p:cNvSpPr>
            <a:spLocks noGrp="1"/>
          </p:cNvSpPr>
          <p:nvPr>
            <p:ph idx="1"/>
          </p:nvPr>
        </p:nvSpPr>
        <p:spPr>
          <a:xfrm>
            <a:off x="1141413" y="2157953"/>
            <a:ext cx="9905998" cy="3124201"/>
          </a:xfrm>
        </p:spPr>
        <p:txBody>
          <a:bodyPr>
            <a:normAutofit/>
          </a:bodyPr>
          <a:lstStyle/>
          <a:p>
            <a:r>
              <a:rPr lang="en-US" sz="2400" dirty="0">
                <a:latin typeface="Times New Roman" panose="02020603050405020304" pitchFamily="18" charset="0"/>
                <a:cs typeface="Times New Roman" panose="02020603050405020304" pitchFamily="18" charset="0"/>
              </a:rPr>
              <a:t>It is becoming increasingly clear that we can improve medical care by paying more attention to psychological aspects of medical assessment and treatment. The study and practice of such factors is often called psychological medicine</a:t>
            </a:r>
            <a:endParaRPr lang="sr-Latn-R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87079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939ED3E-C5B6-4F3A-9A54-435699317256}"/>
              </a:ext>
            </a:extLst>
          </p:cNvPr>
          <p:cNvSpPr>
            <a:spLocks noGrp="1"/>
          </p:cNvSpPr>
          <p:nvPr>
            <p:ph idx="1"/>
          </p:nvPr>
        </p:nvSpPr>
        <p:spPr>
          <a:xfrm>
            <a:off x="1143001" y="1866899"/>
            <a:ext cx="9905998" cy="3124201"/>
          </a:xfrm>
        </p:spPr>
        <p:txBody>
          <a:bodyPr>
            <a:noAutofit/>
          </a:bodyPr>
          <a:lstStyle/>
          <a:p>
            <a:r>
              <a:rPr lang="en-US" sz="2200" dirty="0"/>
              <a:t>Psychological medicine has a long history. Until the development of pharmacological and other specific treatments, it was a mainstay of a physician’s practice. many modern doctors are comfortable with the latest advances in molecular medicine, they lack confidence in applying similar intellectual rigour to the psychological problems of their patients. These deficiencies are particularly apparent in the management of patients with chronic disease and of patients whose symptoms seem out of proportion to disease pathology</a:t>
            </a:r>
            <a:endParaRPr lang="sr-Latn-RS" sz="2200" dirty="0"/>
          </a:p>
        </p:txBody>
      </p:sp>
    </p:spTree>
    <p:extLst>
      <p:ext uri="{BB962C8B-B14F-4D97-AF65-F5344CB8AC3E}">
        <p14:creationId xmlns:p14="http://schemas.microsoft.com/office/powerpoint/2010/main" val="19158798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DA88561-1620-418D-808F-0516DB85CE11}"/>
              </a:ext>
            </a:extLst>
          </p:cNvPr>
          <p:cNvSpPr>
            <a:spLocks noGrp="1"/>
          </p:cNvSpPr>
          <p:nvPr>
            <p:ph idx="1"/>
          </p:nvPr>
        </p:nvSpPr>
        <p:spPr>
          <a:xfrm>
            <a:off x="1143001" y="1988269"/>
            <a:ext cx="9905998" cy="3124201"/>
          </a:xfrm>
        </p:spPr>
        <p:txBody>
          <a:bodyPr>
            <a:normAutofit/>
          </a:bodyPr>
          <a:lstStyle/>
          <a:p>
            <a:r>
              <a:rPr lang="en-US" sz="2400" dirty="0">
                <a:latin typeface="Times New Roman" panose="02020603050405020304" pitchFamily="18" charset="0"/>
                <a:cs typeface="Times New Roman" panose="02020603050405020304" pitchFamily="18" charset="0"/>
              </a:rPr>
              <a:t>Disorders that are traditionally, and perhaps misleadingly, termed “psychiatric” are highly prevalent in medical populations. At least 25-30% of general medical patients have coexisting depressive, anxiety, somatoform, or alcohol misuse disorders.</a:t>
            </a:r>
            <a:endParaRPr lang="sr-Latn-R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315878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47B8E4A-999F-4747-BBE1-A2689F996FA7}"/>
              </a:ext>
            </a:extLst>
          </p:cNvPr>
          <p:cNvSpPr>
            <a:spLocks noGrp="1"/>
          </p:cNvSpPr>
          <p:nvPr>
            <p:ph idx="1"/>
          </p:nvPr>
        </p:nvSpPr>
        <p:spPr>
          <a:xfrm>
            <a:off x="904973" y="1489435"/>
            <a:ext cx="10614582" cy="4138367"/>
          </a:xfrm>
        </p:spPr>
        <p:txBody>
          <a:bodyPr>
            <a:normAutofit/>
          </a:bodyPr>
          <a:lstStyle/>
          <a:p>
            <a:pPr marL="0" indent="0">
              <a:buNone/>
            </a:pPr>
            <a:r>
              <a:rPr lang="en-US" sz="2800" b="1" dirty="0"/>
              <a:t>Several factors account for the co-occurrence of medical and psychiatric disorders:</a:t>
            </a:r>
          </a:p>
          <a:p>
            <a:r>
              <a:rPr lang="en-US" sz="2400" dirty="0"/>
              <a:t>medical disorder can occasionally be a cause of the psychiatric disorder</a:t>
            </a:r>
          </a:p>
          <a:p>
            <a:r>
              <a:rPr lang="en-US" sz="2400" dirty="0"/>
              <a:t>cardiovascular diseases, neurological disorders, cancer, diabetes, and many other medical diseases increase the risk of depression and other psychiatric disorders</a:t>
            </a:r>
          </a:p>
          <a:p>
            <a:r>
              <a:rPr lang="sr-Latn-RS" sz="2400" dirty="0"/>
              <a:t>c</a:t>
            </a:r>
            <a:r>
              <a:rPr lang="en-US" sz="2400" dirty="0"/>
              <a:t>oincidence-common conditions such as hypertension and depression may coexist in the same patient because both are prevalent</a:t>
            </a:r>
            <a:endParaRPr lang="sr-Latn-RS" sz="2400" dirty="0"/>
          </a:p>
        </p:txBody>
      </p:sp>
    </p:spTree>
    <p:extLst>
      <p:ext uri="{BB962C8B-B14F-4D97-AF65-F5344CB8AC3E}">
        <p14:creationId xmlns:p14="http://schemas.microsoft.com/office/powerpoint/2010/main" val="4325458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E7C1EEA-A678-4297-902E-F320B5D2FE60}"/>
              </a:ext>
            </a:extLst>
          </p:cNvPr>
          <p:cNvSpPr>
            <a:spLocks noGrp="1"/>
          </p:cNvSpPr>
          <p:nvPr>
            <p:ph idx="1"/>
          </p:nvPr>
        </p:nvSpPr>
        <p:spPr>
          <a:xfrm>
            <a:off x="1143001" y="1866899"/>
            <a:ext cx="9905998" cy="3124201"/>
          </a:xfrm>
        </p:spPr>
        <p:txBody>
          <a:bodyPr>
            <a:normAutofit/>
          </a:bodyPr>
          <a:lstStyle/>
          <a:p>
            <a:r>
              <a:rPr lang="en-US" sz="2400" dirty="0"/>
              <a:t>physical symptoms account for more than half of all visits to doctors, at least a third of these symptoms remain medically unexplained. This phenomenon is referred to as somatisation—the seeking of health care for somatic symptoms that suggest a medical disorder but represent instead an underlying depressive, anxiety, or somatoform disorder. </a:t>
            </a:r>
            <a:endParaRPr lang="sr-Latn-RS" sz="2400" dirty="0"/>
          </a:p>
        </p:txBody>
      </p:sp>
    </p:spTree>
    <p:extLst>
      <p:ext uri="{BB962C8B-B14F-4D97-AF65-F5344CB8AC3E}">
        <p14:creationId xmlns:p14="http://schemas.microsoft.com/office/powerpoint/2010/main" val="8003930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D5FCBE0-D044-49BD-B974-72E6BCB54666}"/>
              </a:ext>
            </a:extLst>
          </p:cNvPr>
          <p:cNvSpPr>
            <a:spLocks noGrp="1"/>
          </p:cNvSpPr>
          <p:nvPr>
            <p:ph idx="1"/>
          </p:nvPr>
        </p:nvSpPr>
        <p:spPr>
          <a:xfrm>
            <a:off x="1141413" y="1866899"/>
            <a:ext cx="9905998" cy="3124201"/>
          </a:xfrm>
        </p:spPr>
        <p:txBody>
          <a:bodyPr>
            <a:normAutofit/>
          </a:bodyPr>
          <a:lstStyle/>
          <a:p>
            <a:r>
              <a:rPr lang="en-US" sz="2400" dirty="0"/>
              <a:t>Psychological medicine is important in the management of all that problems; both psychotropic medications and cognitive behavioral treatments have proved effective in the treatment of common physical symptoms and syndromes in numerous studies in general practice</a:t>
            </a:r>
            <a:endParaRPr lang="sr-Latn-RS" sz="2400" dirty="0"/>
          </a:p>
        </p:txBody>
      </p:sp>
    </p:spTree>
    <p:extLst>
      <p:ext uri="{BB962C8B-B14F-4D97-AF65-F5344CB8AC3E}">
        <p14:creationId xmlns:p14="http://schemas.microsoft.com/office/powerpoint/2010/main" val="23000292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1EBEECA-0060-4585-BEE3-8F52F6ADCE83}"/>
              </a:ext>
            </a:extLst>
          </p:cNvPr>
          <p:cNvSpPr>
            <a:spLocks noGrp="1"/>
          </p:cNvSpPr>
          <p:nvPr>
            <p:ph idx="1"/>
          </p:nvPr>
        </p:nvSpPr>
        <p:spPr>
          <a:xfrm>
            <a:off x="1143001" y="1405379"/>
            <a:ext cx="9905998" cy="4047241"/>
          </a:xfrm>
        </p:spPr>
        <p:txBody>
          <a:bodyPr>
            <a:noAutofit/>
          </a:bodyPr>
          <a:lstStyle/>
          <a:p>
            <a:r>
              <a:rPr lang="en-US" sz="2200" dirty="0"/>
              <a:t>Psychological medicine does not mean relabeling patients as “psychiatric”. Many patients prefer to have these problems regarded as “medical” and conceptualized in terms of a neurotransmitter imbalance or a functional bodily disturbance. Concomitant psychological distress is best framed in terms of being a consequence rather than a cause of persistent physical symptoms. Premature efforts to reattribute somatic complaints to psychological mechanisms may be perceived by the patient as rejection. A more aetiologically neutral but psychologically sophisticated approach that initially focuses on symptomatic treatment, reassurance, activation, and restoration of function has proved more effective.</a:t>
            </a:r>
            <a:endParaRPr lang="sr-Latn-RS" sz="2200" dirty="0"/>
          </a:p>
        </p:txBody>
      </p:sp>
    </p:spTree>
    <p:extLst>
      <p:ext uri="{BB962C8B-B14F-4D97-AF65-F5344CB8AC3E}">
        <p14:creationId xmlns:p14="http://schemas.microsoft.com/office/powerpoint/2010/main" val="336159437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sh">
  <a:themeElements>
    <a:clrScheme name="Mesh">
      <a:dk1>
        <a:sysClr val="windowText" lastClr="000000"/>
      </a:dk1>
      <a:lt1>
        <a:sysClr val="window" lastClr="FFFFFF"/>
      </a:lt1>
      <a:dk2>
        <a:srgbClr val="363D46"/>
      </a:dk2>
      <a:lt2>
        <a:srgbClr val="EBEBEB"/>
      </a:lt2>
      <a:accent1>
        <a:srgbClr val="6F6F6F"/>
      </a:accent1>
      <a:accent2>
        <a:srgbClr val="BFBFA5"/>
      </a:accent2>
      <a:accent3>
        <a:srgbClr val="DCD084"/>
      </a:accent3>
      <a:accent4>
        <a:srgbClr val="E7BF5F"/>
      </a:accent4>
      <a:accent5>
        <a:srgbClr val="E9A039"/>
      </a:accent5>
      <a:accent6>
        <a:srgbClr val="CF7133"/>
      </a:accent6>
      <a:hlink>
        <a:srgbClr val="F28943"/>
      </a:hlink>
      <a:folHlink>
        <a:srgbClr val="F1B76C"/>
      </a:folHlink>
    </a:clrScheme>
    <a:fontScheme name="Custom 2">
      <a:majorFont>
        <a:latin typeface="Times New Roman"/>
        <a:ea typeface=""/>
        <a:cs typeface=""/>
      </a:majorFont>
      <a:minorFont>
        <a:latin typeface="Times New Roman"/>
        <a:ea typeface=""/>
        <a:cs typeface=""/>
      </a:minorFont>
    </a:fontScheme>
    <a:fmtScheme name="Mesh">
      <a:fillStyleLst>
        <a:solidFill>
          <a:schemeClr val="phClr"/>
        </a:solidFill>
        <a:gradFill rotWithShape="1">
          <a:gsLst>
            <a:gs pos="0">
              <a:schemeClr val="phClr">
                <a:tint val="60000"/>
                <a:lumMod val="110000"/>
              </a:schemeClr>
            </a:gs>
            <a:gs pos="100000">
              <a:schemeClr val="phClr">
                <a:tint val="82000"/>
              </a:schemeClr>
            </a:gs>
          </a:gsLst>
          <a:lin ang="5400000" scaled="0"/>
        </a:gradFill>
        <a:gradFill rotWithShape="1">
          <a:gsLst>
            <a:gs pos="0">
              <a:schemeClr val="phClr">
                <a:tint val="96000"/>
                <a:lumMod val="104000"/>
              </a:schemeClr>
            </a:gs>
            <a:gs pos="100000">
              <a:schemeClr val="phClr">
                <a:shade val="84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innerShdw blurRad="50800" dist="25400" dir="13500000">
              <a:srgbClr val="000000">
                <a:alpha val="55000"/>
              </a:srgbClr>
            </a:innerShdw>
          </a:effectLst>
        </a:effectStyle>
        <a:effectStyle>
          <a:effectLst>
            <a:outerShdw blurRad="50800" dist="38100" dir="5400000" rotWithShape="0">
              <a:srgbClr val="000000">
                <a:alpha val="60000"/>
              </a:srgbClr>
            </a:outerShdw>
          </a:effectLst>
          <a:scene3d>
            <a:camera prst="orthographicFront">
              <a:rot lat="0" lon="0" rev="0"/>
            </a:camera>
            <a:lightRig rig="threePt" dir="tl"/>
          </a:scene3d>
          <a:sp3d>
            <a:bevelT w="25400" h="25400" prst="slope"/>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28000"/>
                <a:satMod val="94000"/>
                <a:lumMod val="20000"/>
              </a:schemeClr>
              <a:schemeClr val="phClr">
                <a:tint val="94000"/>
                <a:shade val="84000"/>
                <a:satMod val="148000"/>
                <a:lumMod val="114000"/>
              </a:schemeClr>
            </a:duotone>
          </a:blip>
          <a:stretch/>
        </a:blipFill>
      </a:bgFillStyleLst>
    </a:fmtScheme>
  </a:themeElements>
  <a:objectDefaults/>
  <a:extraClrSchemeLst/>
  <a:extLst>
    <a:ext uri="{05A4C25C-085E-4340-85A3-A5531E510DB2}">
      <thm15:themeFamily xmlns:thm15="http://schemas.microsoft.com/office/thememl/2012/main" name="Mesh" id="{789EC3FE-34FD-429C-9918-760025E6C145}" vid="{B8BE45C0-8141-4D58-8C71-A009BC26FBB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Mesh</Template>
  <TotalTime>106</TotalTime>
  <Words>816</Words>
  <Application>Microsoft Office PowerPoint</Application>
  <PresentationFormat>Widescreen</PresentationFormat>
  <Paragraphs>24</Paragraphs>
  <Slides>14</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Calibri</vt:lpstr>
      <vt:lpstr>Times New Roman</vt:lpstr>
      <vt:lpstr>Mesh</vt:lpstr>
      <vt:lpstr>Introduction and term of psychological medicine</vt:lpstr>
      <vt:lpstr>What is health?</vt:lpstr>
      <vt:lpstr>INTRODUCTION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Conclusion</vt:lpstr>
      <vt:lpstr>Thank you for your attention!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Win10</dc:creator>
  <cp:lastModifiedBy>Win10</cp:lastModifiedBy>
  <cp:revision>10</cp:revision>
  <dcterms:created xsi:type="dcterms:W3CDTF">2024-02-19T18:25:22Z</dcterms:created>
  <dcterms:modified xsi:type="dcterms:W3CDTF">2024-02-19T20:11:35Z</dcterms:modified>
</cp:coreProperties>
</file>